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1" r:id="rId4"/>
    <p:sldId id="269" r:id="rId5"/>
    <p:sldId id="262" r:id="rId6"/>
    <p:sldId id="268" r:id="rId7"/>
    <p:sldId id="263" r:id="rId8"/>
    <p:sldId id="265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F89E2-7C6E-4193-B053-45094D768B2D}" type="datetimeFigureOut">
              <a:rPr lang="hr-HR" smtClean="0"/>
              <a:t>11.9.2018.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48BAA-CA92-4677-A909-495EE06E4C4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413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519AB3-48EE-49A5-A590-5FD3DB07B0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53A4605-F54B-4513-841B-621C1BFA7A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F6EB3A4-7481-4C56-91ED-23D94C9F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D3FF-7555-4AC3-83D2-093AB28C0E02}" type="datetimeFigureOut">
              <a:rPr lang="hr-HR" smtClean="0"/>
              <a:t>11.9.2018.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DCCFBA3-4A7F-47E6-BDCD-EAF22463D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C14379D-13B3-4DF4-85D4-F218E10DA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9214-EED8-40B9-A08E-468A305E8D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024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9741207-F322-4CB7-8A3E-B83CBBCF7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8FA0789-EAE0-4EE0-B4BF-AACD2DBC3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0DC5739-A673-49DE-8B85-F3163CCE6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D3FF-7555-4AC3-83D2-093AB28C0E02}" type="datetimeFigureOut">
              <a:rPr lang="hr-HR" smtClean="0"/>
              <a:t>11.9.2018.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B48EA67-DA49-42F1-9903-95B23409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73D3504-5EC3-4AEA-B7E4-39E860C3F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9214-EED8-40B9-A08E-468A305E8D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2931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2368E401-F8B9-494D-B50C-9D2D94795E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074BC94-5C96-4A34-B016-A1901B77D9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0AFFFB1-C80A-4C07-8E0F-8B92FD482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D3FF-7555-4AC3-83D2-093AB28C0E02}" type="datetimeFigureOut">
              <a:rPr lang="hr-HR" smtClean="0"/>
              <a:t>11.9.2018.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2DBC9CA-CA6E-42A1-8C0D-3DAC10DA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E9732C5-E1C6-4211-B0FD-DF0CDF1DE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9214-EED8-40B9-A08E-468A305E8D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4785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86B62F-71C9-4CF7-A32F-AA073C4D6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7D432D-50B8-4B84-B9B1-06F7ED377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40BEA6A-2B84-4274-A9C6-D9CACED43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D3FF-7555-4AC3-83D2-093AB28C0E02}" type="datetimeFigureOut">
              <a:rPr lang="hr-HR" smtClean="0"/>
              <a:t>11.9.2018.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EDCBA0E-9D08-46C5-88C6-EDF9E5642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D54E1F6-3719-48D9-BABB-4BB12FC15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9214-EED8-40B9-A08E-468A305E8D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7406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B1700E-FD54-4260-B74A-041CCC4B8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162674B-14B9-4B9F-9C6C-8DF8E204B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5C847FA-4475-46F9-B1E0-F047E16FF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D3FF-7555-4AC3-83D2-093AB28C0E02}" type="datetimeFigureOut">
              <a:rPr lang="hr-HR" smtClean="0"/>
              <a:t>11.9.2018.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968C76CB-D234-4DBD-8C7A-AC99B9367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03E4E7-9E62-4D45-8B7E-89F3BC023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9214-EED8-40B9-A08E-468A305E8D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4841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7BBA9B-DE02-41E5-8A86-6FF7905F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AC9D29-AB30-4E29-B6C4-A47EDEBBE9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0696A4A-5CFC-48DE-871C-BD779CFD2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22513E6-34B9-4ADA-9772-9D981789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D3FF-7555-4AC3-83D2-093AB28C0E02}" type="datetimeFigureOut">
              <a:rPr lang="hr-HR" smtClean="0"/>
              <a:t>11.9.2018.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F275E77B-572D-4F07-934A-11B330C96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B66A811-95B7-4CCF-B841-ACE27D11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9214-EED8-40B9-A08E-468A305E8D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539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BF0C0A-FA06-445C-B076-786A003A1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41DDE3E-46BE-4915-B2AB-7FC026868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5E53EF7-C5FE-468F-8D0B-084AB0CADB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05B11B2-E133-4E71-B7AA-735BE14D97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4BA5192-788C-4060-9D51-FAA555C0E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015E3EF-3E63-4230-8804-45839BDB3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D3FF-7555-4AC3-83D2-093AB28C0E02}" type="datetimeFigureOut">
              <a:rPr lang="hr-HR" smtClean="0"/>
              <a:t>11.9.2018.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67C12F0-6B94-4547-9ACC-A623267DD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B7735580-CBA7-4B7C-86E5-53DD8F6AF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9214-EED8-40B9-A08E-468A305E8D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797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05F9E6-13C1-4912-9F14-5C567824F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73D9191-16A2-4812-ADAC-10B96E65A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D3FF-7555-4AC3-83D2-093AB28C0E02}" type="datetimeFigureOut">
              <a:rPr lang="hr-HR" smtClean="0"/>
              <a:t>11.9.2018.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AF3F915-7D71-447A-A6D5-E8F7C8515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E74EE8A-AC37-4E06-86F2-4D40F783E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9214-EED8-40B9-A08E-468A305E8D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60447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6E51745D-00C3-4D8E-9238-F63766780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D3FF-7555-4AC3-83D2-093AB28C0E02}" type="datetimeFigureOut">
              <a:rPr lang="hr-HR" smtClean="0"/>
              <a:t>11.9.2018.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C22AC04-CF7C-4E65-8CA6-A07B33F7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C96A97EA-D6CA-43CB-818A-73A00D08B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9214-EED8-40B9-A08E-468A305E8D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196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D976E1F-F6D2-45A3-85BA-951061F40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2CDBB4-70B7-44EC-9C77-C051D4DFF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C3FB18B8-3585-4455-AB71-BDD535D84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BC0B77D3-205D-4214-B2C7-6C4C758D9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D3FF-7555-4AC3-83D2-093AB28C0E02}" type="datetimeFigureOut">
              <a:rPr lang="hr-HR" smtClean="0"/>
              <a:t>11.9.2018.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CD6F174-51B2-4B4A-BB8B-BB414D93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9819E94-CB4D-498E-9C4E-A570EEC1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9214-EED8-40B9-A08E-468A305E8D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7832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867AAE9-73E6-4B93-A10F-421AE11CF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51F1FA46-5C13-4F92-93E1-9571B82A6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07B0AC1D-8C16-42F2-903A-614089741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6F9B4C9-2CC9-45C1-9AB3-765BC79C8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8D3FF-7555-4AC3-83D2-093AB28C0E02}" type="datetimeFigureOut">
              <a:rPr lang="hr-HR" smtClean="0"/>
              <a:t>11.9.2018.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54562AB-DEE1-496A-92BF-E7BB1E4D8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DBC4D0E-FCFF-4048-8594-B5F8AABE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989214-EED8-40B9-A08E-468A305E8D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742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FAA6BC1B-CA23-4E68-A697-5AB5D7A08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2087FA8-2ED7-418A-98FC-6A73191763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A15F581-5517-477C-AD5F-16E82ED9C1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8D3FF-7555-4AC3-83D2-093AB28C0E02}" type="datetimeFigureOut">
              <a:rPr lang="hr-HR" smtClean="0"/>
              <a:t>11.9.2018.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3930E1-572E-41DD-821E-B3C89D4E8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12796B-7D9E-44FA-93FE-9502AC1D2C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89214-EED8-40B9-A08E-468A305E8D8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216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The_Roman_forum_remains_of_Iader,_Zadar,_Croatia_(15903279727)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://www.absolute-croatia.com/zadar-region/zadar/attractions/item/the-roman-forum" TargetMode="Externa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59430C-2D4F-4A34-9AF3-38918755B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/>
          <a:lstStyle/>
          <a:p>
            <a:r>
              <a:rPr lang="hr-HR" b="1" dirty="0"/>
              <a:t>Rimljani i latinski jezik (</a:t>
            </a:r>
            <a:r>
              <a:rPr lang="hr-HR" b="1" dirty="0" err="1"/>
              <a:t>lingua</a:t>
            </a:r>
            <a:r>
              <a:rPr lang="hr-HR" b="1" dirty="0"/>
              <a:t> Latina)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193F22-6BBB-492D-8EDD-5B9C05A4F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033272"/>
            <a:ext cx="11539728" cy="5559552"/>
          </a:xfrm>
        </p:spPr>
        <p:txBody>
          <a:bodyPr>
            <a:normAutofit fontScale="55000" lnSpcReduction="20000"/>
          </a:bodyPr>
          <a:lstStyle/>
          <a:p>
            <a:r>
              <a:rPr lang="hr-HR" sz="3500" dirty="0"/>
              <a:t>Domaća zadaća</a:t>
            </a:r>
          </a:p>
          <a:p>
            <a:pPr fontAlgn="base"/>
            <a:r>
              <a:rPr lang="hr-HR" sz="3500" dirty="0"/>
              <a:t>Latinski jezik : naziv po plemenu Latina (pokrajina Lacij s glavnim gradom Rimom) ➔ Roma</a:t>
            </a:r>
          </a:p>
          <a:p>
            <a:pPr fontAlgn="base"/>
            <a:r>
              <a:rPr lang="hr-HR" sz="3500" dirty="0"/>
              <a:t>Pripada indoeuropskoj skupini jezika; iz latinskog se kasnije razvijaju romanski jezici (npr. portugalski, rumunjski, katalonski, kastiljanski, francuski, retoromanski, talijanski, sardski...), a u mnogim jezicima njegov utjecaj je vrlo velik (npr. u engleskom) ➔ mnogobrojne riječi  i pojmovi koje danas koristimo su latinskog porijekla, a da toga nismo uvijek ni svjesni (npr. kultura, civilizacija, original, literatura, advokat, flora...)</a:t>
            </a:r>
          </a:p>
          <a:p>
            <a:pPr fontAlgn="base"/>
            <a:r>
              <a:rPr lang="hr-HR" sz="3500" dirty="0"/>
              <a:t>Ime Rimljani (Romani) ➔ U početku stanovnici Rima, a kasnije svi stanovnici države na čijem je čelu stajao grad Rim </a:t>
            </a:r>
          </a:p>
          <a:p>
            <a:pPr fontAlgn="base"/>
            <a:r>
              <a:rPr lang="hr-HR" sz="3500" dirty="0"/>
              <a:t>U jednom periodu svoje povijesti granice Rimskog Carstva sežu do današnje Škotske, Rajne, Dunava na sjeveru, Sahare i Etiopije na jugu, Perzijskog zaljeva na istoku i Gibraltara na zapadu</a:t>
            </a:r>
          </a:p>
          <a:p>
            <a:pPr fontAlgn="base"/>
            <a:r>
              <a:rPr lang="hr-HR" sz="3500" dirty="0"/>
              <a:t>Latinski jezik i rimska civilizacija šire se vojnim osvajanjima : Latinski postaje svjetskim jezikom, a jedino mu je ravnopravan grčki </a:t>
            </a:r>
          </a:p>
          <a:p>
            <a:pPr fontAlgn="base"/>
            <a:r>
              <a:rPr lang="hr-HR" sz="3500" dirty="0"/>
              <a:t>I nakon propasti Rimskog Carstva (kad se već razvijaju narodni jezici) latinski ostaje jezik znanosti, umjetnosti, politike...</a:t>
            </a:r>
          </a:p>
          <a:p>
            <a:pPr fontAlgn="base"/>
            <a:r>
              <a:rPr lang="hr-HR" sz="3500" dirty="0"/>
              <a:t>Latinski jezik je samo jedan dio rimske kulture. Rimska je civilizacija ostavila veliki trag na području Mediterana.</a:t>
            </a:r>
          </a:p>
          <a:p>
            <a:pPr fontAlgn="base"/>
            <a:r>
              <a:rPr lang="hr-HR" sz="3500" dirty="0"/>
              <a:t>Osim što su širili svoju kulturu, zahvaljujući Rimljanima očuvana je i grčka baština (Rimljani su bili pod velikim utjecajem Grka)</a:t>
            </a:r>
          </a:p>
          <a:p>
            <a:pPr fontAlgn="base"/>
            <a:r>
              <a:rPr lang="hr-HR" sz="3500" dirty="0"/>
              <a:t>Na području današnje Hrvatske svjedoci smo mnogih kulturno-povijesnih utjecaja Rimljana (mnoga naša djela iz srednjeg ,  a i novog vijeka pisana su hrvatskim jezikom) stoga je za proučavanje povijesti naše zemlje važno znati i latinski jezik i poznavati rimsku kulturu.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288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C8BBBD-D5D8-4824-B6F8-7029611E5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467" y="484632"/>
            <a:ext cx="4960918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hr-HR" sz="4000" dirty="0"/>
              <a:t>Varaždinske toplice </a:t>
            </a:r>
            <a:br>
              <a:rPr lang="hr-HR" sz="4000" dirty="0"/>
            </a:br>
            <a:r>
              <a:rPr lang="hr-HR" sz="4000" dirty="0"/>
              <a:t> </a:t>
            </a:r>
            <a:r>
              <a:rPr lang="hr-HR" sz="4000" dirty="0" err="1"/>
              <a:t>Aquae</a:t>
            </a:r>
            <a:r>
              <a:rPr lang="hr-HR" sz="4000" dirty="0"/>
              <a:t> </a:t>
            </a:r>
            <a:r>
              <a:rPr lang="hr-HR" sz="4000" dirty="0" err="1"/>
              <a:t>Iassae</a:t>
            </a:r>
            <a:endParaRPr lang="hr-HR" sz="4000" dirty="0"/>
          </a:p>
        </p:txBody>
      </p:sp>
      <p:pic>
        <p:nvPicPr>
          <p:cNvPr id="7" name="Slika 6" descr="Slika na kojoj se prikazuje na zatvorenom, zid, osoba&#10;&#10;Opis je generiran uz visoku pouzdanost">
            <a:extLst>
              <a:ext uri="{FF2B5EF4-FFF2-40B4-BE49-F238E27FC236}">
                <a16:creationId xmlns:a16="http://schemas.microsoft.com/office/drawing/2014/main" id="{5F760F05-722D-45FF-9CE3-1B8DFE20E3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" r="-3" b="36690"/>
          <a:stretch/>
        </p:blipFill>
        <p:spPr>
          <a:xfrm>
            <a:off x="-2" y="10"/>
            <a:ext cx="3036232" cy="3352846"/>
          </a:xfrm>
          <a:prstGeom prst="rect">
            <a:avLst/>
          </a:prstGeom>
        </p:spPr>
      </p:pic>
      <p:pic>
        <p:nvPicPr>
          <p:cNvPr id="32" name="Rezervirano mjesto sadržaja 4">
            <a:extLst>
              <a:ext uri="{FF2B5EF4-FFF2-40B4-BE49-F238E27FC236}">
                <a16:creationId xmlns:a16="http://schemas.microsoft.com/office/drawing/2014/main" id="{DAF2C94A-AFCC-41FA-BD53-45D3EB7BE0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417"/>
          <a:stretch/>
        </p:blipFill>
        <p:spPr>
          <a:xfrm>
            <a:off x="3187614" y="56466"/>
            <a:ext cx="2971377" cy="5049079"/>
          </a:xfrm>
          <a:custGeom>
            <a:avLst/>
            <a:gdLst>
              <a:gd name="connsiteX0" fmla="*/ 0 w 2971377"/>
              <a:gd name="connsiteY0" fmla="*/ 0 h 5049079"/>
              <a:gd name="connsiteX1" fmla="*/ 2971377 w 2971377"/>
              <a:gd name="connsiteY1" fmla="*/ 0 h 5049079"/>
              <a:gd name="connsiteX2" fmla="*/ 2971377 w 2971377"/>
              <a:gd name="connsiteY2" fmla="*/ 5049079 h 5049079"/>
              <a:gd name="connsiteX3" fmla="*/ 949962 w 2971377"/>
              <a:gd name="connsiteY3" fmla="*/ 5049079 h 5049079"/>
              <a:gd name="connsiteX4" fmla="*/ 949962 w 2971377"/>
              <a:gd name="connsiteY4" fmla="*/ 3352857 h 5049079"/>
              <a:gd name="connsiteX5" fmla="*/ 0 w 2971377"/>
              <a:gd name="connsiteY5" fmla="*/ 3352857 h 5049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71377" h="5049079">
                <a:moveTo>
                  <a:pt x="0" y="0"/>
                </a:moveTo>
                <a:lnTo>
                  <a:pt x="2971377" y="0"/>
                </a:lnTo>
                <a:lnTo>
                  <a:pt x="2971377" y="5049079"/>
                </a:lnTo>
                <a:lnTo>
                  <a:pt x="949962" y="5049079"/>
                </a:lnTo>
                <a:lnTo>
                  <a:pt x="949962" y="3352857"/>
                </a:lnTo>
                <a:lnTo>
                  <a:pt x="0" y="3352857"/>
                </a:lnTo>
                <a:close/>
              </a:path>
            </a:pathLst>
          </a:custGeom>
        </p:spPr>
      </p:pic>
      <p:pic>
        <p:nvPicPr>
          <p:cNvPr id="9" name="Slika 8" descr="Slika na kojoj se prikazuje na zatvorenom, torta, zgrada, stol&#10;&#10;Opis je generiran uz visoku pouzdanost">
            <a:extLst>
              <a:ext uri="{FF2B5EF4-FFF2-40B4-BE49-F238E27FC236}">
                <a16:creationId xmlns:a16="http://schemas.microsoft.com/office/drawing/2014/main" id="{8A5AA222-DA4C-42D9-AF31-F1E10B2577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5" r="3" b="27691"/>
          <a:stretch/>
        </p:blipFill>
        <p:spPr>
          <a:xfrm>
            <a:off x="20" y="3353091"/>
            <a:ext cx="4087348" cy="3504909"/>
          </a:xfrm>
          <a:prstGeom prst="rect">
            <a:avLst/>
          </a:prstGeom>
        </p:spPr>
      </p:pic>
      <p:pic>
        <p:nvPicPr>
          <p:cNvPr id="11" name="Slika 10" descr="Slika na kojoj se prikazuje zgrada, zid, na zatvorenom&#10;&#10;Opis je generiran uz visoku pouzdanost">
            <a:extLst>
              <a:ext uri="{FF2B5EF4-FFF2-40B4-BE49-F238E27FC236}">
                <a16:creationId xmlns:a16="http://schemas.microsoft.com/office/drawing/2014/main" id="{E6EBC226-E59F-4D9A-B162-655DB30225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2" r="14243" b="-5"/>
          <a:stretch/>
        </p:blipFill>
        <p:spPr>
          <a:xfrm>
            <a:off x="7900416" y="3223711"/>
            <a:ext cx="4282825" cy="3634290"/>
          </a:xfrm>
          <a:prstGeom prst="rect">
            <a:avLst/>
          </a:prstGeom>
        </p:spPr>
      </p:pic>
      <p:sp>
        <p:nvSpPr>
          <p:cNvPr id="29" name="Content Placeholder 15">
            <a:extLst>
              <a:ext uri="{FF2B5EF4-FFF2-40B4-BE49-F238E27FC236}">
                <a16:creationId xmlns:a16="http://schemas.microsoft.com/office/drawing/2014/main" id="{F3AF3BF6-F2C9-4768-8639-7204CBDE1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466" y="2121408"/>
            <a:ext cx="4960918" cy="4050792"/>
          </a:xfrm>
        </p:spPr>
        <p:txBody>
          <a:bodyPr>
            <a:normAutofit/>
          </a:bodyPr>
          <a:lstStyle/>
          <a:p>
            <a:r>
              <a:rPr lang="hr-HR" sz="2000" dirty="0"/>
              <a:t>Apolon</a:t>
            </a:r>
          </a:p>
          <a:p>
            <a:r>
              <a:rPr lang="hr-HR" sz="2000" dirty="0"/>
              <a:t>Dijana</a:t>
            </a:r>
          </a:p>
          <a:p>
            <a:r>
              <a:rPr lang="hr-HR" sz="2000" dirty="0"/>
              <a:t>Nimfe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25785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9048048C-9E65-4841-A0AC-B5C6BC931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dirty="0" err="1">
                <a:solidFill>
                  <a:srgbClr val="FFFFFF"/>
                </a:solidFill>
              </a:rPr>
              <a:t>Andautonia</a:t>
            </a:r>
            <a:r>
              <a:rPr lang="en-US" sz="3000" dirty="0">
                <a:solidFill>
                  <a:srgbClr val="FFFFFF"/>
                </a:solidFill>
              </a:rPr>
              <a:t> – </a:t>
            </a:r>
            <a:r>
              <a:rPr lang="en-US" sz="3000" dirty="0" err="1">
                <a:solidFill>
                  <a:srgbClr val="FFFFFF"/>
                </a:solidFill>
              </a:rPr>
              <a:t>Šćitarjevo</a:t>
            </a:r>
            <a:r>
              <a:rPr lang="en-US" sz="3000" dirty="0">
                <a:solidFill>
                  <a:srgbClr val="FFFFFF"/>
                </a:solidFill>
              </a:rPr>
              <a:t>,</a:t>
            </a:r>
            <a:r>
              <a:rPr lang="hr-HR" sz="3000" dirty="0">
                <a:solidFill>
                  <a:srgbClr val="FFFFFF"/>
                </a:solidFill>
              </a:rPr>
              <a:t> pokraj Velike Gorice</a:t>
            </a:r>
            <a:br>
              <a:rPr lang="en-US" sz="3000" dirty="0">
                <a:solidFill>
                  <a:srgbClr val="FFFFFF"/>
                </a:solidFill>
              </a:rPr>
            </a:br>
            <a:r>
              <a:rPr lang="en-US" sz="3000" dirty="0">
                <a:solidFill>
                  <a:srgbClr val="FFFFFF"/>
                </a:solidFill>
              </a:rPr>
              <a:t>1. – 4. </a:t>
            </a:r>
            <a:r>
              <a:rPr lang="en-US" sz="3000" dirty="0" err="1">
                <a:solidFill>
                  <a:srgbClr val="FFFFFF"/>
                </a:solidFill>
              </a:rPr>
              <a:t>stoljeće</a:t>
            </a:r>
            <a:endParaRPr lang="en-US" sz="3000" dirty="0">
              <a:solidFill>
                <a:srgbClr val="FFFFFF"/>
              </a:solidFill>
            </a:endParaRPr>
          </a:p>
        </p:txBody>
      </p:sp>
      <p:pic>
        <p:nvPicPr>
          <p:cNvPr id="9" name="Slika 8" descr="Slika na kojoj se prikazuje trava, nebo, na otvorenom, stablo&#10;&#10;Opis je generiran uz vrlo visoku pouzdanost">
            <a:extLst>
              <a:ext uri="{FF2B5EF4-FFF2-40B4-BE49-F238E27FC236}">
                <a16:creationId xmlns:a16="http://schemas.microsoft.com/office/drawing/2014/main" id="{60E7FDDD-F8FC-4EF7-9550-A5CC4AC75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7" y="307731"/>
            <a:ext cx="5330182" cy="3997637"/>
          </a:xfrm>
          <a:prstGeom prst="rect">
            <a:avLst/>
          </a:prstGeom>
        </p:spPr>
      </p:pic>
      <p:pic>
        <p:nvPicPr>
          <p:cNvPr id="7" name="Rezervirano mjesto sadržaja 6" descr="Slika na kojoj se prikazuje na otvorenom, stablo, tlo, zgrada&#10;&#10;Opis je generiran uz vrlo visoku pouzdanost">
            <a:extLst>
              <a:ext uri="{FF2B5EF4-FFF2-40B4-BE49-F238E27FC236}">
                <a16:creationId xmlns:a16="http://schemas.microsoft.com/office/drawing/2014/main" id="{79D7F8E4-4C69-41E1-AF18-F6C2D0C7F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908471"/>
            <a:ext cx="5455917" cy="2796157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Slika 16" descr="Slika na kojoj se prikazuje trava, nebo, na otvorenom, stablo&#10;&#10;Opis je generiran uz vrlo visoku pouzdanost">
            <a:extLst>
              <a:ext uri="{FF2B5EF4-FFF2-40B4-BE49-F238E27FC236}">
                <a16:creationId xmlns:a16="http://schemas.microsoft.com/office/drawing/2014/main" id="{2B3618FD-1E15-4ED9-A4DB-789CDDBDE3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68" y="307731"/>
            <a:ext cx="5330182" cy="3997637"/>
          </a:xfrm>
          <a:prstGeom prst="rect">
            <a:avLst/>
          </a:prstGeom>
        </p:spPr>
      </p:pic>
      <p:pic>
        <p:nvPicPr>
          <p:cNvPr id="19" name="Rezervirano mjesto sadržaja 6" descr="Slika na kojoj se prikazuje na otvorenom, stablo, tlo, zgrada&#10;&#10;Opis je generiran uz vrlo visoku pouzdanost">
            <a:extLst>
              <a:ext uri="{FF2B5EF4-FFF2-40B4-BE49-F238E27FC236}">
                <a16:creationId xmlns:a16="http://schemas.microsoft.com/office/drawing/2014/main" id="{A5F77117-50B1-4B28-B551-A009839E6C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204" y="908471"/>
            <a:ext cx="5455917" cy="2796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0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owchart: Document 17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5A6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D5945E6-2BCE-4A32-AA60-14CD1023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Rimsko carstvo</a:t>
            </a:r>
            <a:b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117.g.</a:t>
            </a:r>
          </a:p>
        </p:txBody>
      </p:sp>
      <p:pic>
        <p:nvPicPr>
          <p:cNvPr id="6" name="Rezervirano mjesto slike 5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id="{50979ABF-C95E-413D-8042-EB47BA9C972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" r="3547"/>
          <a:stretch>
            <a:fillRect/>
          </a:stretch>
        </p:blipFill>
        <p:spPr>
          <a:xfrm>
            <a:off x="4220428" y="676656"/>
            <a:ext cx="7333397" cy="578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9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id="{2F0FBDBF-80D5-4261-811D-A048BC639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1821" y="3812954"/>
            <a:ext cx="6465287" cy="736741"/>
          </a:xfrm>
        </p:spPr>
        <p:txBody>
          <a:bodyPr>
            <a:normAutofit fontScale="90000"/>
          </a:bodyPr>
          <a:lstStyle/>
          <a:p>
            <a:pPr algn="l"/>
            <a:r>
              <a:rPr lang="hr-HR" sz="4800" dirty="0">
                <a:solidFill>
                  <a:srgbClr val="FFFFFF"/>
                </a:solidFill>
              </a:rPr>
              <a:t>Pula - Pola</a:t>
            </a:r>
          </a:p>
        </p:txBody>
      </p:sp>
      <p:sp>
        <p:nvSpPr>
          <p:cNvPr id="9" name="Podnaslov 8">
            <a:extLst>
              <a:ext uri="{FF2B5EF4-FFF2-40B4-BE49-F238E27FC236}">
                <a16:creationId xmlns:a16="http://schemas.microsoft.com/office/drawing/2014/main" id="{3772B96B-9F0A-4556-95BA-6D38AF769C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1821" y="4752106"/>
            <a:ext cx="6465286" cy="1401013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hr-HR" sz="2000" dirty="0">
                <a:solidFill>
                  <a:srgbClr val="E7E6E6"/>
                </a:solidFill>
              </a:rPr>
              <a:t>1.stoljeće</a:t>
            </a:r>
          </a:p>
          <a:p>
            <a:pPr algn="l"/>
            <a:r>
              <a:rPr lang="hr-HR" sz="2000" dirty="0">
                <a:solidFill>
                  <a:srgbClr val="E7E6E6"/>
                </a:solidFill>
              </a:rPr>
              <a:t>Amfiteatar u Puli (Pulska Arena)</a:t>
            </a:r>
          </a:p>
          <a:p>
            <a:pPr algn="l"/>
            <a:r>
              <a:rPr lang="hr-HR" sz="2000" dirty="0" err="1">
                <a:solidFill>
                  <a:srgbClr val="E7E6E6"/>
                </a:solidFill>
              </a:rPr>
              <a:t>Augustov</a:t>
            </a:r>
            <a:r>
              <a:rPr lang="hr-HR" sz="2000" dirty="0">
                <a:solidFill>
                  <a:srgbClr val="E7E6E6"/>
                </a:solidFill>
              </a:rPr>
              <a:t> hram</a:t>
            </a:r>
          </a:p>
          <a:p>
            <a:pPr algn="l"/>
            <a:r>
              <a:rPr lang="hr-HR" sz="2000" dirty="0">
                <a:solidFill>
                  <a:srgbClr val="E7E6E6"/>
                </a:solidFill>
              </a:rPr>
              <a:t>Slavoluk </a:t>
            </a:r>
            <a:r>
              <a:rPr lang="hr-HR" sz="2000" dirty="0" err="1">
                <a:solidFill>
                  <a:srgbClr val="E7E6E6"/>
                </a:solidFill>
              </a:rPr>
              <a:t>Sergijevaca</a:t>
            </a:r>
            <a:endParaRPr lang="hr-HR" sz="2000" dirty="0">
              <a:solidFill>
                <a:srgbClr val="E7E6E6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Slika 2" descr="Slika na kojoj se prikazuje zgrada, na otvorenom, nebo, tlo&#10;&#10;Opis je generiran uz vrlo visoku pouzdanost">
            <a:extLst>
              <a:ext uri="{FF2B5EF4-FFF2-40B4-BE49-F238E27FC236}">
                <a16:creationId xmlns:a16="http://schemas.microsoft.com/office/drawing/2014/main" id="{F4CBCB01-1F99-49C2-93DD-C31613A0FA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r="6201" b="-2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7" name="Slika 6" descr="Slika na kojoj se prikazuje zgrada, čamac&#10;&#10;Opis je generiran uz visoku pouzdanost">
            <a:extLst>
              <a:ext uri="{FF2B5EF4-FFF2-40B4-BE49-F238E27FC236}">
                <a16:creationId xmlns:a16="http://schemas.microsoft.com/office/drawing/2014/main" id="{F5B5B9CF-08AF-49CF-A974-D980110B78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" r="14731" b="-4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5" name="Slika 4" descr="Slika na kojoj se prikazuje na otvorenom, zgrada, nebo, stablo&#10;&#10;Opis je generiran uz vrlo visoku pouzdanost">
            <a:extLst>
              <a:ext uri="{FF2B5EF4-FFF2-40B4-BE49-F238E27FC236}">
                <a16:creationId xmlns:a16="http://schemas.microsoft.com/office/drawing/2014/main" id="{6B515320-CE46-4208-AD6A-15CC237E8D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2" r="7441" b="3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2E939838-B8B8-4CFF-94C1-BCFC28B2D30C}"/>
              </a:ext>
            </a:extLst>
          </p:cNvPr>
          <p:cNvSpPr txBox="1"/>
          <p:nvPr/>
        </p:nvSpPr>
        <p:spPr>
          <a:xfrm>
            <a:off x="524107" y="321733"/>
            <a:ext cx="3945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NAJZNAČAJNIJE RIMSKE GRAĐEVINE U HRVATSKOJ</a:t>
            </a:r>
          </a:p>
        </p:txBody>
      </p:sp>
    </p:spTree>
    <p:extLst>
      <p:ext uri="{BB962C8B-B14F-4D97-AF65-F5344CB8AC3E}">
        <p14:creationId xmlns:p14="http://schemas.microsoft.com/office/powerpoint/2010/main" val="80938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C741D5-67F9-4E5A-8860-CD7070FF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Natpis na </a:t>
            </a:r>
            <a:r>
              <a:rPr lang="hr-HR" dirty="0" err="1"/>
              <a:t>Augustovom</a:t>
            </a:r>
            <a:r>
              <a:rPr lang="hr-HR" dirty="0"/>
              <a:t> hramu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723ED9-333B-4E6D-8600-441420F6A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/>
              <a:t>ROMAE ET AVGUSTO CAESARI DIVI FILIO PATRI PATRIAE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Koje riječi prepoznaješ?</a:t>
            </a:r>
          </a:p>
          <a:p>
            <a:pPr marL="0" indent="0">
              <a:buNone/>
            </a:pPr>
            <a:r>
              <a:rPr lang="hr-HR" dirty="0"/>
              <a:t>Kome je posvećen hram?</a:t>
            </a:r>
          </a:p>
        </p:txBody>
      </p:sp>
    </p:spTree>
    <p:extLst>
      <p:ext uri="{BB962C8B-B14F-4D97-AF65-F5344CB8AC3E}">
        <p14:creationId xmlns:p14="http://schemas.microsoft.com/office/powerpoint/2010/main" val="1256339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id="{90775ABB-E200-4433-9A87-99F5BB351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hr-HR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Split </a:t>
            </a:r>
            <a:br>
              <a:rPr lang="hr-HR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hr-HR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Dioklecijanova palača, </a:t>
            </a:r>
            <a:br>
              <a:rPr lang="hr-HR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hr-HR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oko 300 godine</a:t>
            </a:r>
            <a:endParaRPr lang="en-US" sz="3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Rezervirano mjesto sadržaja 6" descr="Slika na kojoj se prikazuje zgrada, na otvorenom, nebo, hodanje&#10;&#10;Opis je generiran uz vrlo visoku pouzdanost">
            <a:extLst>
              <a:ext uri="{FF2B5EF4-FFF2-40B4-BE49-F238E27FC236}">
                <a16:creationId xmlns:a16="http://schemas.microsoft.com/office/drawing/2014/main" id="{65156887-D502-4A31-8C49-117F283156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r="7372" b="-4"/>
          <a:stretch/>
        </p:blipFill>
        <p:spPr>
          <a:xfrm>
            <a:off x="317635" y="299363"/>
            <a:ext cx="4160452" cy="3049204"/>
          </a:xfrm>
          <a:prstGeom prst="rect">
            <a:avLst/>
          </a:prstGeom>
        </p:spPr>
      </p:pic>
      <p:pic>
        <p:nvPicPr>
          <p:cNvPr id="9" name="Slika 8" descr="Slika na kojoj se prikazuje zgrada&#10;&#10;Opis je generiran uz vrlo visoku pouzdanost">
            <a:extLst>
              <a:ext uri="{FF2B5EF4-FFF2-40B4-BE49-F238E27FC236}">
                <a16:creationId xmlns:a16="http://schemas.microsoft.com/office/drawing/2014/main" id="{F1E33240-5FAB-4A5F-95EE-7E55545242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0" r="2" b="14321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Slika 10" descr="Slika na kojoj se prikazuje zgrada&#10;&#10;Opis je generiran uz vrlo visoku pouzdanost">
            <a:extLst>
              <a:ext uri="{FF2B5EF4-FFF2-40B4-BE49-F238E27FC236}">
                <a16:creationId xmlns:a16="http://schemas.microsoft.com/office/drawing/2014/main" id="{77E12C8D-8F1B-4D53-8A65-791AF1E9EC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47" b="-4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14" name="Rezervirano mjesto sadržaja 6" descr="Slika na kojoj se prikazuje zgrada, na otvorenom, nebo, hodanje&#10;&#10;Opis je generiran uz vrlo visoku pouzdanost">
            <a:extLst>
              <a:ext uri="{FF2B5EF4-FFF2-40B4-BE49-F238E27FC236}">
                <a16:creationId xmlns:a16="http://schemas.microsoft.com/office/drawing/2014/main" id="{93919418-6D09-464C-9591-40C959D03A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" r="7372" b="-4"/>
          <a:stretch/>
        </p:blipFill>
        <p:spPr>
          <a:xfrm>
            <a:off x="371696" y="321734"/>
            <a:ext cx="4160452" cy="3049204"/>
          </a:xfrm>
          <a:prstGeom prst="rect">
            <a:avLst/>
          </a:prstGeom>
        </p:spPr>
      </p:pic>
      <p:pic>
        <p:nvPicPr>
          <p:cNvPr id="15" name="Slika 14" descr="Slika na kojoj se prikazuje zgrada&#10;&#10;Opis je generiran uz vrlo visoku pouzdanost">
            <a:extLst>
              <a:ext uri="{FF2B5EF4-FFF2-40B4-BE49-F238E27FC236}">
                <a16:creationId xmlns:a16="http://schemas.microsoft.com/office/drawing/2014/main" id="{17A4A832-3143-4F42-8D50-E8E8D72BBC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0" r="2" b="14321"/>
          <a:stretch/>
        </p:blipFill>
        <p:spPr>
          <a:xfrm>
            <a:off x="4708357" y="321734"/>
            <a:ext cx="7217085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4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 descr="Slika na kojoj se prikazuje trava, planina, na otvorenom, stijena&#10;&#10;Opis je generiran uz vrlo visoku pouzdanost">
            <a:extLst>
              <a:ext uri="{FF2B5EF4-FFF2-40B4-BE49-F238E27FC236}">
                <a16:creationId xmlns:a16="http://schemas.microsoft.com/office/drawing/2014/main" id="{C467D961-5727-4839-BB58-6F3A2BB302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r="27795" b="4"/>
          <a:stretch/>
        </p:blipFill>
        <p:spPr>
          <a:xfrm>
            <a:off x="20" y="10"/>
            <a:ext cx="2970445" cy="3383269"/>
          </a:xfrm>
          <a:prstGeom prst="rect">
            <a:avLst/>
          </a:prstGeom>
        </p:spPr>
      </p:pic>
      <p:pic>
        <p:nvPicPr>
          <p:cNvPr id="13" name="Slika 12" descr="Slika na kojoj se prikazuje na zatvorenom, osoba, zgrada, skulptura&#10;&#10;Opis je generiran uz visoku pouzdanost">
            <a:extLst>
              <a:ext uri="{FF2B5EF4-FFF2-40B4-BE49-F238E27FC236}">
                <a16:creationId xmlns:a16="http://schemas.microsoft.com/office/drawing/2014/main" id="{B88CEDFB-2762-4404-9538-8E551FE9D2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3" r="-1" b="-1"/>
          <a:stretch/>
        </p:blipFill>
        <p:spPr>
          <a:xfrm>
            <a:off x="3072956" y="10"/>
            <a:ext cx="2970465" cy="3383268"/>
          </a:xfrm>
          <a:prstGeom prst="rect">
            <a:avLst/>
          </a:prstGeom>
        </p:spPr>
      </p:pic>
      <p:pic>
        <p:nvPicPr>
          <p:cNvPr id="9" name="Slika 8" descr="Slika na kojoj se prikazuje trava, na otvorenom, stablo, stijena&#10;&#10;Opis je generiran uz vrlo visoku pouzdanost">
            <a:extLst>
              <a:ext uri="{FF2B5EF4-FFF2-40B4-BE49-F238E27FC236}">
                <a16:creationId xmlns:a16="http://schemas.microsoft.com/office/drawing/2014/main" id="{756251A7-273B-43EF-8094-8EA94D95C32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6" r="20911"/>
          <a:stretch/>
        </p:blipFill>
        <p:spPr>
          <a:xfrm>
            <a:off x="6145909" y="10"/>
            <a:ext cx="2971800" cy="3383268"/>
          </a:xfrm>
          <a:prstGeom prst="rect">
            <a:avLst/>
          </a:prstGeom>
        </p:spPr>
      </p:pic>
      <p:pic>
        <p:nvPicPr>
          <p:cNvPr id="11" name="Slika 10" descr="Slika na kojoj se prikazuje trava, zgrada, na otvorenom, planina&#10;&#10;Opis je generiran uz vrlo visoku pouzdanost">
            <a:extLst>
              <a:ext uri="{FF2B5EF4-FFF2-40B4-BE49-F238E27FC236}">
                <a16:creationId xmlns:a16="http://schemas.microsoft.com/office/drawing/2014/main" id="{954EF519-3BCB-4B6A-ADF8-59D7E136EE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4" r="9259" b="4"/>
          <a:stretch/>
        </p:blipFill>
        <p:spPr>
          <a:xfrm>
            <a:off x="9220200" y="10"/>
            <a:ext cx="2971800" cy="3383268"/>
          </a:xfrm>
          <a:prstGeom prst="rect">
            <a:avLst/>
          </a:prstGeom>
        </p:spPr>
      </p:pic>
      <p:pic>
        <p:nvPicPr>
          <p:cNvPr id="21" name="Rezervirano mjesto sadržaja 4" descr="Slika na kojoj se prikazuje nebo, na otvorenom, zgrada, stablo&#10;&#10;Opis je generiran uz vrlo visoku pouzdanost">
            <a:extLst>
              <a:ext uri="{FF2B5EF4-FFF2-40B4-BE49-F238E27FC236}">
                <a16:creationId xmlns:a16="http://schemas.microsoft.com/office/drawing/2014/main" id="{6EA28139-1B72-46B4-AB06-E92CCB677D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8" r="-1" b="8440"/>
          <a:stretch/>
        </p:blipFill>
        <p:spPr>
          <a:xfrm>
            <a:off x="-1018" y="3474720"/>
            <a:ext cx="6044438" cy="338328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607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Content Placeholder 22">
            <a:extLst>
              <a:ext uri="{FF2B5EF4-FFF2-40B4-BE49-F238E27FC236}">
                <a16:creationId xmlns:a16="http://schemas.microsoft.com/office/drawing/2014/main" id="{00AC4F55-98DD-42B4-AA8B-4C0283E5A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Salona - </a:t>
            </a:r>
            <a:r>
              <a:rPr lang="en-US" sz="36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Salonae</a:t>
            </a:r>
            <a:endParaRPr lang="en-US" sz="36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r>
              <a:rPr lang="hr-HR" dirty="0"/>
              <a:t>metropola rimske provincije Dalmacije </a:t>
            </a: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22" name="Slika 21" descr="Slika na kojoj se prikazuje trava, planina, na otvorenom, stijena&#10;&#10;Opis je generiran uz vrlo visoku pouzdanost">
            <a:extLst>
              <a:ext uri="{FF2B5EF4-FFF2-40B4-BE49-F238E27FC236}">
                <a16:creationId xmlns:a16="http://schemas.microsoft.com/office/drawing/2014/main" id="{78605C6E-4689-464A-A1A1-6AC7FB108D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r="27795" b="4"/>
          <a:stretch/>
        </p:blipFill>
        <p:spPr>
          <a:xfrm>
            <a:off x="50764" y="10"/>
            <a:ext cx="2970445" cy="3383269"/>
          </a:xfrm>
          <a:prstGeom prst="rect">
            <a:avLst/>
          </a:prstGeom>
        </p:spPr>
      </p:pic>
      <p:pic>
        <p:nvPicPr>
          <p:cNvPr id="24" name="Slika 23" descr="Slika na kojoj se prikazuje na zatvorenom, osoba, zgrada, skulptura&#10;&#10;Opis je generiran uz visoku pouzdanost">
            <a:extLst>
              <a:ext uri="{FF2B5EF4-FFF2-40B4-BE49-F238E27FC236}">
                <a16:creationId xmlns:a16="http://schemas.microsoft.com/office/drawing/2014/main" id="{72CE71FD-CF3E-4E7B-9B4A-A4961E58BC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3" r="-1" b="-1"/>
          <a:stretch/>
        </p:blipFill>
        <p:spPr>
          <a:xfrm>
            <a:off x="3123700" y="10"/>
            <a:ext cx="2970465" cy="338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6973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76C7683-0ADF-4E8F-B179-858DACA33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C544A568-5DB2-4980-9754-9F285A45A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Zadar –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Iader</a:t>
            </a:r>
            <a:br>
              <a:rPr lang="hr-HR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hr-HR" sz="4800" dirty="0">
                <a:solidFill>
                  <a:srgbClr val="FFFFFF"/>
                </a:solidFill>
              </a:rPr>
              <a:t>Rimski forum (trg)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Slika 6" descr="Slika na kojoj se prikazuje zgrada, na otvorenom, stablo, nebo&#10;&#10;Opis je generiran uz vrlo visoku pouzdanost">
            <a:extLst>
              <a:ext uri="{FF2B5EF4-FFF2-40B4-BE49-F238E27FC236}">
                <a16:creationId xmlns:a16="http://schemas.microsoft.com/office/drawing/2014/main" id="{9CE72445-E03B-464F-A2AD-9C9555885A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1777" r="-1" b="7934"/>
          <a:stretch/>
        </p:blipFill>
        <p:spPr>
          <a:xfrm>
            <a:off x="317635" y="321733"/>
            <a:ext cx="4160452" cy="2212975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103F2A-EFED-4C13-AA7D-78D955ABCD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Rezervirano mjesto sadržaja 13" descr="Slika na kojoj se prikazuje trava, zgrada, na otvorenom, nebo&#10;&#10;Opis je generiran uz vrlo visoku pouzdanost">
            <a:extLst>
              <a:ext uri="{FF2B5EF4-FFF2-40B4-BE49-F238E27FC236}">
                <a16:creationId xmlns:a16="http://schemas.microsoft.com/office/drawing/2014/main" id="{8B3236F7-FD14-4F7B-ACE6-E4B8B991D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9200" r="13097" b="2"/>
          <a:stretch/>
        </p:blipFill>
        <p:spPr>
          <a:xfrm>
            <a:off x="317635" y="2695575"/>
            <a:ext cx="4160452" cy="3840692"/>
          </a:xfrm>
          <a:prstGeom prst="rect">
            <a:avLst/>
          </a:prstGeom>
        </p:spPr>
      </p:pic>
      <p:pic>
        <p:nvPicPr>
          <p:cNvPr id="11" name="Rezervirano mjesto sadržaja 4" descr="Slika na kojoj se prikazuje trava, nebo, zgrada, na otvorenom&#10;&#10;Opis je generiran uz vrlo visoku pouzdanost">
            <a:extLst>
              <a:ext uri="{FF2B5EF4-FFF2-40B4-BE49-F238E27FC236}">
                <a16:creationId xmlns:a16="http://schemas.microsoft.com/office/drawing/2014/main" id="{A3872AEF-63FD-4BFF-8019-F003F9332D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6" r="-2" b="-2"/>
          <a:stretch/>
        </p:blipFill>
        <p:spPr>
          <a:xfrm>
            <a:off x="4654296" y="321733"/>
            <a:ext cx="7223379" cy="29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13DAD0-A4B0-4817-8995-A0D346584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831B9056-4CDF-4843-97BE-F88FC179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Poreč -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Parentium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F9672C-557D-4871-B58C-7874589D7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Slika 12">
            <a:extLst>
              <a:ext uri="{FF2B5EF4-FFF2-40B4-BE49-F238E27FC236}">
                <a16:creationId xmlns:a16="http://schemas.microsoft.com/office/drawing/2014/main" id="{B0A7B17B-B3CA-4880-ACAC-06E9E754D8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0" r="31141"/>
          <a:stretch/>
        </p:blipFill>
        <p:spPr>
          <a:xfrm>
            <a:off x="317635" y="321733"/>
            <a:ext cx="4160452" cy="6214534"/>
          </a:xfrm>
          <a:prstGeom prst="rect">
            <a:avLst/>
          </a:prstGeom>
        </p:spPr>
      </p:pic>
      <p:pic>
        <p:nvPicPr>
          <p:cNvPr id="9" name="Rezervirano mjesto sadržaja 8" descr="Slika na kojoj se prikazuje put&#10;&#10;Opis je generiran uz visoku pouzdanost">
            <a:extLst>
              <a:ext uri="{FF2B5EF4-FFF2-40B4-BE49-F238E27FC236}">
                <a16:creationId xmlns:a16="http://schemas.microsoft.com/office/drawing/2014/main" id="{A8C52FF8-E78A-4E15-B83F-C9CD116656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329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11" name="Slika 10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id="{1AD3DE9D-CCD0-44A3-978A-BB94A95C71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r="10020" b="3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id="{3188495A-8000-432C-97D0-465D24A2E4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0" r="31141"/>
          <a:stretch/>
        </p:blipFill>
        <p:spPr>
          <a:xfrm>
            <a:off x="391428" y="380197"/>
            <a:ext cx="4160452" cy="6214534"/>
          </a:xfrm>
          <a:prstGeom prst="rect">
            <a:avLst/>
          </a:prstGeom>
        </p:spPr>
      </p:pic>
      <p:pic>
        <p:nvPicPr>
          <p:cNvPr id="17" name="Rezervirano mjesto sadržaja 8" descr="Slika na kojoj se prikazuje put&#10;&#10;Opis je generiran uz visoku pouzdanost">
            <a:extLst>
              <a:ext uri="{FF2B5EF4-FFF2-40B4-BE49-F238E27FC236}">
                <a16:creationId xmlns:a16="http://schemas.microsoft.com/office/drawing/2014/main" id="{7408E3D5-6EB0-4B96-8897-EE8BC235DC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329"/>
          <a:stretch/>
        </p:blipFill>
        <p:spPr>
          <a:xfrm>
            <a:off x="4712748" y="380197"/>
            <a:ext cx="3539976" cy="2985818"/>
          </a:xfrm>
          <a:prstGeom prst="rect">
            <a:avLst/>
          </a:prstGeom>
        </p:spPr>
      </p:pic>
      <p:pic>
        <p:nvPicPr>
          <p:cNvPr id="19" name="Slika 18" descr="Slika na kojoj se prikazuje tekst, karta&#10;&#10;Opis je generiran uz vrlo visoku pouzdanost">
            <a:extLst>
              <a:ext uri="{FF2B5EF4-FFF2-40B4-BE49-F238E27FC236}">
                <a16:creationId xmlns:a16="http://schemas.microsoft.com/office/drawing/2014/main" id="{8B642CC7-17F4-4FE6-86CB-38516E2AD4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86" r="10020" b="3"/>
          <a:stretch/>
        </p:blipFill>
        <p:spPr>
          <a:xfrm>
            <a:off x="8422363" y="380198"/>
            <a:ext cx="3535590" cy="298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6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6777817E-B61F-46AB-9CEB-14CEDD2ED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Brijuni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Rimska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vila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uvali</a:t>
            </a: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Verige</a:t>
            </a:r>
            <a:b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Castrum</a:t>
            </a:r>
          </a:p>
        </p:txBody>
      </p:sp>
      <p:pic>
        <p:nvPicPr>
          <p:cNvPr id="16" name="Rezervirano mjesto sadržaja 4">
            <a:extLst>
              <a:ext uri="{FF2B5EF4-FFF2-40B4-BE49-F238E27FC236}">
                <a16:creationId xmlns:a16="http://schemas.microsoft.com/office/drawing/2014/main" id="{0EE825FF-F122-42A9-8A72-9FAE915566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r="70" b="2"/>
          <a:stretch/>
        </p:blipFill>
        <p:spPr>
          <a:xfrm>
            <a:off x="317635" y="258347"/>
            <a:ext cx="4160452" cy="3049204"/>
          </a:xfrm>
          <a:prstGeom prst="rect">
            <a:avLst/>
          </a:prstGeom>
        </p:spPr>
      </p:pic>
      <p:pic>
        <p:nvPicPr>
          <p:cNvPr id="7" name="Slika 6" descr="Slika na kojoj se prikazuje stablo, na otvorenom, zgrada&#10;&#10;Opis je generiran uz vrlo visoku pouzdanost">
            <a:extLst>
              <a:ext uri="{FF2B5EF4-FFF2-40B4-BE49-F238E27FC236}">
                <a16:creationId xmlns:a16="http://schemas.microsoft.com/office/drawing/2014/main" id="{E479EB73-780D-4DBC-83F1-ADFAE5A76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1" r="2" b="28385"/>
          <a:stretch/>
        </p:blipFill>
        <p:spPr>
          <a:xfrm>
            <a:off x="4654296" y="299363"/>
            <a:ext cx="7217085" cy="3008188"/>
          </a:xfrm>
          <a:prstGeom prst="rect">
            <a:avLst/>
          </a:prstGeom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Rezervirano mjesto sadržaja 5">
            <a:extLst>
              <a:ext uri="{FF2B5EF4-FFF2-40B4-BE49-F238E27FC236}">
                <a16:creationId xmlns:a16="http://schemas.microsoft.com/office/drawing/2014/main" id="{6AF3F105-5643-4DA8-AFF7-89E49D505C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 r="-1" b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  <p:pic>
        <p:nvPicPr>
          <p:cNvPr id="23" name="Rezervirano mjesto sadržaja 4">
            <a:extLst>
              <a:ext uri="{FF2B5EF4-FFF2-40B4-BE49-F238E27FC236}">
                <a16:creationId xmlns:a16="http://schemas.microsoft.com/office/drawing/2014/main" id="{1BB2F1C4-0DEE-49B9-9CE7-ECB85FD1CD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3" r="70" b="2"/>
          <a:stretch/>
        </p:blipFill>
        <p:spPr>
          <a:xfrm>
            <a:off x="371696" y="199883"/>
            <a:ext cx="4160452" cy="3049204"/>
          </a:xfrm>
          <a:prstGeom prst="rect">
            <a:avLst/>
          </a:prstGeom>
        </p:spPr>
      </p:pic>
      <p:pic>
        <p:nvPicPr>
          <p:cNvPr id="24" name="Slika 23" descr="Slika na kojoj se prikazuje stablo, na otvorenom, zgrada&#10;&#10;Opis je generiran uz vrlo visoku pouzdanost">
            <a:extLst>
              <a:ext uri="{FF2B5EF4-FFF2-40B4-BE49-F238E27FC236}">
                <a16:creationId xmlns:a16="http://schemas.microsoft.com/office/drawing/2014/main" id="{31F76B1F-D0E7-4E1A-AD93-7232B0D77B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1" r="2" b="28385"/>
          <a:stretch/>
        </p:blipFill>
        <p:spPr>
          <a:xfrm>
            <a:off x="4708357" y="240899"/>
            <a:ext cx="7217085" cy="3008188"/>
          </a:xfrm>
          <a:prstGeom prst="rect">
            <a:avLst/>
          </a:prstGeom>
        </p:spPr>
      </p:pic>
      <p:pic>
        <p:nvPicPr>
          <p:cNvPr id="26" name="Rezervirano mjesto sadržaja 5">
            <a:extLst>
              <a:ext uri="{FF2B5EF4-FFF2-40B4-BE49-F238E27FC236}">
                <a16:creationId xmlns:a16="http://schemas.microsoft.com/office/drawing/2014/main" id="{01730AEF-1454-494A-86ED-5096F41C2B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7" r="-1" b="-1"/>
          <a:stretch/>
        </p:blipFill>
        <p:spPr>
          <a:xfrm>
            <a:off x="371696" y="3450969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7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145</Words>
  <Application>Microsoft Office PowerPoint</Application>
  <PresentationFormat>Široki zaslon</PresentationFormat>
  <Paragraphs>34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sustava Office</vt:lpstr>
      <vt:lpstr>Rimljani i latinski jezik (lingua Latina)</vt:lpstr>
      <vt:lpstr>Rimsko carstvo 117.g.</vt:lpstr>
      <vt:lpstr>Pula - Pola</vt:lpstr>
      <vt:lpstr>Natpis na Augustovom hramu</vt:lpstr>
      <vt:lpstr>Split  Dioklecijanova palača,  oko 300 godine</vt:lpstr>
      <vt:lpstr>PowerPoint prezentacija</vt:lpstr>
      <vt:lpstr>Zadar – Iader Rimski forum (trg)</vt:lpstr>
      <vt:lpstr>Poreč - Parentium</vt:lpstr>
      <vt:lpstr>Brijuni Rimska vila u uvali Verige Castrum</vt:lpstr>
      <vt:lpstr>Varaždinske toplice   Aquae Iassae</vt:lpstr>
      <vt:lpstr>Andautonia – Šćitarjevo, pokraj Velike Gorice 1. – 4. stoljeće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Rimljani i latinski jezik</dc:title>
  <dc:creator>Alka Vrsalović</dc:creator>
  <cp:lastModifiedBy>Alka Vrsalović</cp:lastModifiedBy>
  <cp:revision>13</cp:revision>
  <dcterms:created xsi:type="dcterms:W3CDTF">2018-09-10T06:27:19Z</dcterms:created>
  <dcterms:modified xsi:type="dcterms:W3CDTF">2018-09-11T10:20:18Z</dcterms:modified>
</cp:coreProperties>
</file>